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3" r:id="rId9"/>
    <p:sldId id="264" r:id="rId10"/>
    <p:sldId id="261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Garet ExtraBold" panose="020B0604020202020204" charset="0"/>
      <p:regular r:id="rId16"/>
    </p:embeddedFont>
    <p:embeddedFont>
      <p:font typeface="Lato Bold" panose="020B0604020202020204" charset="0"/>
      <p:regular r:id="rId17"/>
    </p:embeddedFont>
    <p:embeddedFont>
      <p:font typeface="Lato Bold Italics" panose="020B0604020202020204" charset="0"/>
      <p:regular r:id="rId18"/>
    </p:embeddedFont>
    <p:embeddedFont>
      <p:font typeface="Nunito" pitchFamily="2" charset="0"/>
      <p:regular r:id="rId19"/>
    </p:embeddedFont>
    <p:embeddedFont>
      <p:font typeface="Nunito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6" d="100"/>
          <a:sy n="36" d="100"/>
        </p:scale>
        <p:origin x="114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A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30979" y="-276231"/>
            <a:ext cx="2536968" cy="5859280"/>
            <a:chOff x="0" y="0"/>
            <a:chExt cx="668173" cy="15431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8173" cy="1543185"/>
            </a:xfrm>
            <a:custGeom>
              <a:avLst/>
              <a:gdLst/>
              <a:ahLst/>
              <a:cxnLst/>
              <a:rect l="l" t="t" r="r" b="b"/>
              <a:pathLst>
                <a:path w="668173" h="1543185">
                  <a:moveTo>
                    <a:pt x="0" y="0"/>
                  </a:moveTo>
                  <a:lnTo>
                    <a:pt x="668173" y="0"/>
                  </a:lnTo>
                  <a:lnTo>
                    <a:pt x="668173" y="1543185"/>
                  </a:lnTo>
                  <a:lnTo>
                    <a:pt x="0" y="1543185"/>
                  </a:lnTo>
                  <a:close/>
                </a:path>
              </a:pathLst>
            </a:custGeom>
            <a:solidFill>
              <a:srgbClr val="BCCBCE">
                <a:alpha val="83922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65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90040" y="4446503"/>
            <a:ext cx="16113811" cy="6206111"/>
            <a:chOff x="0" y="0"/>
            <a:chExt cx="21485081" cy="8274815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5111" t="37137" r="17922" b="18398"/>
            <a:stretch>
              <a:fillRect/>
            </a:stretch>
          </p:blipFill>
          <p:spPr>
            <a:xfrm>
              <a:off x="0" y="0"/>
              <a:ext cx="21485081" cy="8274815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2205989" y="728702"/>
            <a:ext cx="10098055" cy="2023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53"/>
              </a:lnSpc>
            </a:pPr>
            <a:r>
              <a:rPr lang="en-US" sz="7699">
                <a:solidFill>
                  <a:srgbClr val="3B4A52"/>
                </a:solidFill>
                <a:latin typeface="Garet ExtraBold"/>
              </a:rPr>
              <a:t>CUSTOMER CHURN PREDICTION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891588" y="2308331"/>
            <a:ext cx="5090661" cy="2138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28"/>
              </a:lnSpc>
            </a:pPr>
            <a:r>
              <a:rPr lang="en-US" sz="2699">
                <a:solidFill>
                  <a:srgbClr val="3B4A52"/>
                </a:solidFill>
                <a:latin typeface="Garet ExtraBold"/>
              </a:rPr>
              <a:t>BY :</a:t>
            </a:r>
          </a:p>
          <a:p>
            <a:pPr>
              <a:lnSpc>
                <a:spcPts val="3428"/>
              </a:lnSpc>
            </a:pPr>
            <a:r>
              <a:rPr lang="en-US" sz="2699">
                <a:solidFill>
                  <a:srgbClr val="3B4A52"/>
                </a:solidFill>
                <a:latin typeface="Garet ExtraBold"/>
              </a:rPr>
              <a:t>JAY AJMERA (J004)</a:t>
            </a:r>
          </a:p>
          <a:p>
            <a:pPr>
              <a:lnSpc>
                <a:spcPts val="3428"/>
              </a:lnSpc>
            </a:pPr>
            <a:r>
              <a:rPr lang="en-US" sz="2699">
                <a:solidFill>
                  <a:srgbClr val="3B4A52"/>
                </a:solidFill>
                <a:latin typeface="Garet ExtraBold"/>
              </a:rPr>
              <a:t>ATHARVA RODE (J056)</a:t>
            </a:r>
          </a:p>
          <a:p>
            <a:pPr>
              <a:lnSpc>
                <a:spcPts val="3428"/>
              </a:lnSpc>
            </a:pPr>
            <a:r>
              <a:rPr lang="en-US" sz="2699">
                <a:solidFill>
                  <a:srgbClr val="3B4A52"/>
                </a:solidFill>
                <a:latin typeface="Garet ExtraBold"/>
              </a:rPr>
              <a:t>KALLIND SONI (J065)</a:t>
            </a:r>
          </a:p>
          <a:p>
            <a:pPr>
              <a:lnSpc>
                <a:spcPts val="3428"/>
              </a:lnSpc>
            </a:pPr>
            <a:endParaRPr lang="en-US" sz="2699">
              <a:solidFill>
                <a:srgbClr val="3B4A52"/>
              </a:solidFill>
              <a:latin typeface="Garet Extra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636576" y="2743048"/>
            <a:ext cx="2807593" cy="306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9"/>
              </a:lnSpc>
              <a:spcBef>
                <a:spcPct val="0"/>
              </a:spcBef>
            </a:pPr>
            <a:r>
              <a:rPr lang="en-US" sz="1999" spc="119">
                <a:solidFill>
                  <a:srgbClr val="000000"/>
                </a:solidFill>
                <a:latin typeface="Nunito"/>
              </a:rPr>
              <a:t>IBM TELCO DATASET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59" b="75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A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63442" y="2225874"/>
            <a:ext cx="9524558" cy="5835251"/>
            <a:chOff x="0" y="0"/>
            <a:chExt cx="12699410" cy="778033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4065" b="4065"/>
            <a:stretch>
              <a:fillRect/>
            </a:stretch>
          </p:blipFill>
          <p:spPr>
            <a:xfrm>
              <a:off x="0" y="0"/>
              <a:ext cx="12699410" cy="7780335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9619329"/>
            <a:ext cx="18288000" cy="667671"/>
            <a:chOff x="0" y="0"/>
            <a:chExt cx="4816593" cy="17584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175847"/>
            </a:xfrm>
            <a:custGeom>
              <a:avLst/>
              <a:gdLst/>
              <a:ahLst/>
              <a:cxnLst/>
              <a:rect l="l" t="t" r="r" b="b"/>
              <a:pathLst>
                <a:path w="4816592" h="175847">
                  <a:moveTo>
                    <a:pt x="0" y="0"/>
                  </a:moveTo>
                  <a:lnTo>
                    <a:pt x="4816592" y="0"/>
                  </a:lnTo>
                  <a:lnTo>
                    <a:pt x="4816592" y="175847"/>
                  </a:lnTo>
                  <a:lnTo>
                    <a:pt x="0" y="175847"/>
                  </a:lnTo>
                  <a:close/>
                </a:path>
              </a:pathLst>
            </a:custGeom>
            <a:solidFill>
              <a:srgbClr val="BCCBCE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6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942975"/>
            <a:ext cx="6873615" cy="738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19"/>
              </a:lnSpc>
              <a:spcBef>
                <a:spcPct val="0"/>
              </a:spcBef>
            </a:pPr>
            <a:r>
              <a:rPr lang="en-US" sz="4299">
                <a:solidFill>
                  <a:srgbClr val="546873"/>
                </a:solidFill>
                <a:latin typeface="Nunito Bold"/>
              </a:rPr>
              <a:t>PROBLEM STATEMENT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23959" y="2518410"/>
            <a:ext cx="7578356" cy="475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4" lvl="1" indent="-323847" algn="just">
              <a:lnSpc>
                <a:spcPts val="3809"/>
              </a:lnSpc>
              <a:buFont typeface="Arial"/>
              <a:buChar char="•"/>
            </a:pPr>
            <a:r>
              <a:rPr lang="en-US" sz="2999" spc="179">
                <a:solidFill>
                  <a:srgbClr val="546873"/>
                </a:solidFill>
                <a:latin typeface="Nunito"/>
              </a:rPr>
              <a:t>Customer churn is one of the biggest expenditures of any organization.</a:t>
            </a:r>
          </a:p>
          <a:p>
            <a:pPr algn="just">
              <a:lnSpc>
                <a:spcPts val="3809"/>
              </a:lnSpc>
            </a:pPr>
            <a:endParaRPr lang="en-US" sz="2999" spc="179">
              <a:solidFill>
                <a:srgbClr val="546873"/>
              </a:solidFill>
              <a:latin typeface="Nunito"/>
            </a:endParaRPr>
          </a:p>
          <a:p>
            <a:pPr marL="647694" lvl="1" indent="-323847" algn="just">
              <a:lnSpc>
                <a:spcPts val="3809"/>
              </a:lnSpc>
              <a:buFont typeface="Arial"/>
              <a:buChar char="•"/>
            </a:pPr>
            <a:r>
              <a:rPr lang="en-US" sz="2999" spc="179">
                <a:solidFill>
                  <a:srgbClr val="546873"/>
                </a:solidFill>
                <a:latin typeface="Nunito"/>
              </a:rPr>
              <a:t>If we could figure out why a customer leaves and when they leave with reasonable accuracy, it would immensely help the organization to strategize their retention initiatives manifold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A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58161" y="-228600"/>
            <a:ext cx="7539389" cy="10725150"/>
            <a:chOff x="0" y="0"/>
            <a:chExt cx="10052519" cy="143002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9526" t="27151" r="6358" b="2560"/>
            <a:stretch>
              <a:fillRect/>
            </a:stretch>
          </p:blipFill>
          <p:spPr>
            <a:xfrm>
              <a:off x="0" y="0"/>
              <a:ext cx="10052519" cy="143002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2607512" y="4231838"/>
            <a:ext cx="3867471" cy="3867471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798F9B"/>
              </a:solidFill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6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5461049" y="4231838"/>
            <a:ext cx="3867471" cy="386747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798F9B"/>
              </a:solidFill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96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991164" y="2398705"/>
            <a:ext cx="3867471" cy="3867471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798F9B"/>
              </a:solidFill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6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5400000">
            <a:off x="5622712" y="6048027"/>
            <a:ext cx="663450" cy="5658941"/>
            <a:chOff x="0" y="0"/>
            <a:chExt cx="174736" cy="149042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4736" cy="1490421"/>
            </a:xfrm>
            <a:custGeom>
              <a:avLst/>
              <a:gdLst/>
              <a:ahLst/>
              <a:cxnLst/>
              <a:rect l="l" t="t" r="r" b="b"/>
              <a:pathLst>
                <a:path w="174736" h="1490421">
                  <a:moveTo>
                    <a:pt x="0" y="0"/>
                  </a:moveTo>
                  <a:lnTo>
                    <a:pt x="174736" y="0"/>
                  </a:lnTo>
                  <a:lnTo>
                    <a:pt x="174736" y="1490421"/>
                  </a:lnTo>
                  <a:lnTo>
                    <a:pt x="0" y="1490421"/>
                  </a:lnTo>
                  <a:close/>
                </a:path>
              </a:pathLst>
            </a:custGeom>
            <a:solidFill>
              <a:srgbClr val="EDEAE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65"/>
                </a:lnSpc>
              </a:pPr>
              <a:endParaRPr/>
            </a:p>
          </p:txBody>
        </p:sp>
      </p:grpSp>
      <p:sp>
        <p:nvSpPr>
          <p:cNvPr id="16" name="AutoShape 16"/>
          <p:cNvSpPr/>
          <p:nvPr/>
        </p:nvSpPr>
        <p:spPr>
          <a:xfrm rot="-5400000">
            <a:off x="4554993" y="7145856"/>
            <a:ext cx="2780783" cy="0"/>
          </a:xfrm>
          <a:prstGeom prst="line">
            <a:avLst/>
          </a:prstGeom>
          <a:ln w="19050" cap="flat">
            <a:solidFill>
              <a:srgbClr val="798F9B"/>
            </a:solidFill>
            <a:prstDash val="solid"/>
            <a:headEnd type="triangle" w="lg" len="med"/>
            <a:tailEnd type="triangle" w="lg" len="med"/>
          </a:ln>
        </p:spPr>
      </p:sp>
      <p:sp>
        <p:nvSpPr>
          <p:cNvPr id="17" name="TextBox 17"/>
          <p:cNvSpPr txBox="1"/>
          <p:nvPr/>
        </p:nvSpPr>
        <p:spPr>
          <a:xfrm>
            <a:off x="4455016" y="3624778"/>
            <a:ext cx="2939768" cy="271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sz="1700" spc="102">
                <a:solidFill>
                  <a:srgbClr val="546873"/>
                </a:solidFill>
                <a:latin typeface="Nunito"/>
              </a:rPr>
              <a:t>Churn Prediction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337675" y="6409052"/>
            <a:ext cx="2665504" cy="271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380"/>
              </a:lnSpc>
              <a:spcBef>
                <a:spcPct val="0"/>
              </a:spcBef>
            </a:pPr>
            <a:r>
              <a:rPr lang="en-US" sz="1700" spc="102">
                <a:solidFill>
                  <a:srgbClr val="546873"/>
                </a:solidFill>
                <a:latin typeface="Nunito"/>
              </a:rPr>
              <a:t>Visualize Churn Data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484554" y="3220302"/>
            <a:ext cx="880692" cy="37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546873"/>
                </a:solidFill>
                <a:latin typeface="Nunito Bold"/>
              </a:rPr>
              <a:t>01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713972" y="5980680"/>
            <a:ext cx="880692" cy="37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19"/>
              </a:lnSpc>
              <a:spcBef>
                <a:spcPct val="0"/>
              </a:spcBef>
            </a:pPr>
            <a:r>
              <a:rPr lang="en-US" sz="2299" u="none">
                <a:solidFill>
                  <a:srgbClr val="546873"/>
                </a:solidFill>
                <a:latin typeface="Nunito Bold"/>
              </a:rPr>
              <a:t>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230081" y="5980680"/>
            <a:ext cx="880692" cy="37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19"/>
              </a:lnSpc>
              <a:spcBef>
                <a:spcPct val="0"/>
              </a:spcBef>
            </a:pPr>
            <a:r>
              <a:rPr lang="en-US" sz="2299" u="none">
                <a:solidFill>
                  <a:srgbClr val="546873"/>
                </a:solidFill>
                <a:latin typeface="Nunito Bold"/>
              </a:rPr>
              <a:t>03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065893" y="8669597"/>
            <a:ext cx="5718015" cy="37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 spc="137">
                <a:solidFill>
                  <a:srgbClr val="546873"/>
                </a:solidFill>
                <a:latin typeface="Nunito"/>
              </a:rPr>
              <a:t>CUSTOMER RETENTION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49609" y="1319840"/>
            <a:ext cx="8053570" cy="1526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9"/>
              </a:lnSpc>
            </a:pPr>
            <a:r>
              <a:rPr lang="en-US" sz="4399">
                <a:solidFill>
                  <a:srgbClr val="3B4A52"/>
                </a:solidFill>
                <a:latin typeface="Garet ExtraBold"/>
              </a:rPr>
              <a:t>OBJECTIVE</a:t>
            </a:r>
          </a:p>
          <a:p>
            <a:pPr>
              <a:lnSpc>
                <a:spcPts val="6159"/>
              </a:lnSpc>
              <a:spcBef>
                <a:spcPct val="0"/>
              </a:spcBef>
            </a:pPr>
            <a:endParaRPr lang="en-US" sz="4399">
              <a:solidFill>
                <a:srgbClr val="3B4A52"/>
              </a:solidFill>
              <a:latin typeface="Garet ExtraBold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-334570" y="-228600"/>
            <a:ext cx="836504" cy="10863987"/>
            <a:chOff x="0" y="0"/>
            <a:chExt cx="220314" cy="286129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20314" cy="2861297"/>
            </a:xfrm>
            <a:custGeom>
              <a:avLst/>
              <a:gdLst/>
              <a:ahLst/>
              <a:cxnLst/>
              <a:rect l="l" t="t" r="r" b="b"/>
              <a:pathLst>
                <a:path w="220314" h="2861297">
                  <a:moveTo>
                    <a:pt x="0" y="0"/>
                  </a:moveTo>
                  <a:lnTo>
                    <a:pt x="220314" y="0"/>
                  </a:lnTo>
                  <a:lnTo>
                    <a:pt x="220314" y="2861297"/>
                  </a:lnTo>
                  <a:lnTo>
                    <a:pt x="0" y="2861297"/>
                  </a:lnTo>
                  <a:close/>
                </a:path>
              </a:pathLst>
            </a:custGeom>
            <a:solidFill>
              <a:srgbClr val="EDEAE5">
                <a:alpha val="83922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65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684434" y="6455660"/>
            <a:ext cx="2939768" cy="271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sz="1700" spc="102">
                <a:solidFill>
                  <a:srgbClr val="546873"/>
                </a:solidFill>
                <a:latin typeface="Nunito"/>
              </a:rPr>
              <a:t>Data 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A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15729" y="2747110"/>
            <a:ext cx="15256541" cy="7539890"/>
            <a:chOff x="0" y="0"/>
            <a:chExt cx="20342055" cy="1005318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2957" b="12957"/>
            <a:stretch>
              <a:fillRect/>
            </a:stretch>
          </p:blipFill>
          <p:spPr>
            <a:xfrm>
              <a:off x="0" y="0"/>
              <a:ext cx="20342055" cy="10053186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5400000">
            <a:off x="8615876" y="-9144000"/>
            <a:ext cx="1056247" cy="18288000"/>
            <a:chOff x="0" y="0"/>
            <a:chExt cx="278189" cy="481659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78189" cy="4816592"/>
            </a:xfrm>
            <a:custGeom>
              <a:avLst/>
              <a:gdLst/>
              <a:ahLst/>
              <a:cxnLst/>
              <a:rect l="l" t="t" r="r" b="b"/>
              <a:pathLst>
                <a:path w="278189" h="4816592">
                  <a:moveTo>
                    <a:pt x="0" y="0"/>
                  </a:moveTo>
                  <a:lnTo>
                    <a:pt x="278189" y="0"/>
                  </a:lnTo>
                  <a:lnTo>
                    <a:pt x="278189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91A8B4">
                <a:alpha val="83922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65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602277" y="1454862"/>
            <a:ext cx="2498653" cy="77231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481682"/>
            <a:ext cx="5671291" cy="745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9"/>
              </a:lnSpc>
              <a:spcBef>
                <a:spcPct val="0"/>
              </a:spcBef>
            </a:pPr>
            <a:r>
              <a:rPr lang="en-US" sz="4399">
                <a:solidFill>
                  <a:srgbClr val="3B4A52"/>
                </a:solidFill>
                <a:latin typeface="Garet ExtraBold"/>
              </a:rPr>
              <a:t>IMPLEMENTATION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082043" y="1171385"/>
            <a:ext cx="4227513" cy="935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97"/>
              </a:lnSpc>
            </a:pPr>
            <a:endParaRPr/>
          </a:p>
          <a:p>
            <a:pPr algn="ctr">
              <a:lnSpc>
                <a:spcPts val="3797"/>
              </a:lnSpc>
              <a:spcBef>
                <a:spcPct val="0"/>
              </a:spcBef>
            </a:pPr>
            <a:r>
              <a:rPr lang="en-US" sz="2990" spc="179">
                <a:solidFill>
                  <a:srgbClr val="3B4A52"/>
                </a:solidFill>
                <a:latin typeface="Nunito Bold"/>
              </a:rPr>
              <a:t>JUPYTER NOTEBOOK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A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511068" y="4039986"/>
            <a:ext cx="3221921" cy="99586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11002" y="3467488"/>
            <a:ext cx="12261998" cy="21364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868"/>
              </a:lnSpc>
              <a:spcBef>
                <a:spcPct val="0"/>
              </a:spcBef>
            </a:pPr>
            <a:r>
              <a:rPr lang="en-US" sz="13282" spc="796" dirty="0">
                <a:solidFill>
                  <a:srgbClr val="000000"/>
                </a:solidFill>
                <a:latin typeface="Nunito"/>
              </a:rPr>
              <a:t>DASHBOARD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10500353-27E9-84B5-6C9C-E8FFD5F49CB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34861325"/>
                  </p:ext>
                </p:extLst>
              </p:nvPr>
            </p:nvGraphicFramePr>
            <p:xfrm>
              <a:off x="0" y="0"/>
              <a:ext cx="18288000" cy="10287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10500353-27E9-84B5-6C9C-E8FFD5F49C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8288000" cy="1028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3767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A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7436" y="-334667"/>
            <a:ext cx="10907806" cy="11337231"/>
            <a:chOff x="0" y="0"/>
            <a:chExt cx="2872838" cy="298593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72838" cy="2985937"/>
            </a:xfrm>
            <a:custGeom>
              <a:avLst/>
              <a:gdLst/>
              <a:ahLst/>
              <a:cxnLst/>
              <a:rect l="l" t="t" r="r" b="b"/>
              <a:pathLst>
                <a:path w="2872838" h="2985937">
                  <a:moveTo>
                    <a:pt x="0" y="0"/>
                  </a:moveTo>
                  <a:lnTo>
                    <a:pt x="2872838" y="0"/>
                  </a:lnTo>
                  <a:lnTo>
                    <a:pt x="2872838" y="2985937"/>
                  </a:lnTo>
                  <a:lnTo>
                    <a:pt x="0" y="2985937"/>
                  </a:lnTo>
                  <a:close/>
                </a:path>
              </a:pathLst>
            </a:custGeom>
            <a:solidFill>
              <a:srgbClr val="EDEA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65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3263501"/>
            <a:ext cx="10650369" cy="7023499"/>
            <a:chOff x="0" y="0"/>
            <a:chExt cx="14200492" cy="9364665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t="39637" r="38978"/>
            <a:stretch>
              <a:fillRect/>
            </a:stretch>
          </p:blipFill>
          <p:spPr>
            <a:xfrm>
              <a:off x="0" y="0"/>
              <a:ext cx="14200492" cy="9364665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028700" y="1371282"/>
            <a:ext cx="4970230" cy="745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9"/>
              </a:lnSpc>
              <a:spcBef>
                <a:spcPct val="0"/>
              </a:spcBef>
            </a:pPr>
            <a:r>
              <a:rPr lang="en-US" sz="4399">
                <a:solidFill>
                  <a:srgbClr val="3B4A52"/>
                </a:solidFill>
                <a:latin typeface="Garet ExtraBold"/>
              </a:rPr>
              <a:t>KEY INSIGHTS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924256" y="2275576"/>
            <a:ext cx="7018779" cy="6313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74"/>
              </a:lnSpc>
            </a:pPr>
            <a:r>
              <a:rPr lang="en-US" sz="2342" spc="140">
                <a:solidFill>
                  <a:srgbClr val="000000"/>
                </a:solidFill>
                <a:latin typeface="Lato Bold"/>
              </a:rPr>
              <a:t>These are some of the quick insights on churn analysis :</a:t>
            </a:r>
          </a:p>
          <a:p>
            <a:pPr>
              <a:lnSpc>
                <a:spcPts val="2974"/>
              </a:lnSpc>
            </a:pPr>
            <a:endParaRPr lang="en-US" sz="2342" spc="140">
              <a:solidFill>
                <a:srgbClr val="000000"/>
              </a:solidFill>
              <a:latin typeface="Lato Bold"/>
            </a:endParaRPr>
          </a:p>
          <a:p>
            <a:pPr>
              <a:lnSpc>
                <a:spcPts val="2974"/>
              </a:lnSpc>
            </a:pPr>
            <a:endParaRPr lang="en-US" sz="2342" spc="140">
              <a:solidFill>
                <a:srgbClr val="000000"/>
              </a:solidFill>
              <a:latin typeface="Lato Bold"/>
            </a:endParaRPr>
          </a:p>
          <a:p>
            <a:pPr marL="505679" lvl="1" indent="-252839">
              <a:lnSpc>
                <a:spcPts val="2974"/>
              </a:lnSpc>
              <a:buFont typeface="Arial"/>
              <a:buChar char="•"/>
            </a:pPr>
            <a:r>
              <a:rPr lang="en-US" sz="2342" spc="140">
                <a:solidFill>
                  <a:srgbClr val="5E17EB"/>
                </a:solidFill>
                <a:latin typeface="Lato Bold Italics"/>
              </a:rPr>
              <a:t>Female Monthly</a:t>
            </a:r>
            <a:r>
              <a:rPr lang="en-US" sz="2342" spc="140">
                <a:solidFill>
                  <a:srgbClr val="000000"/>
                </a:solidFill>
                <a:latin typeface="Lato Bold"/>
              </a:rPr>
              <a:t> customers are more likely to churn.</a:t>
            </a:r>
          </a:p>
          <a:p>
            <a:pPr marL="505679" lvl="1" indent="-252839">
              <a:lnSpc>
                <a:spcPts val="2974"/>
              </a:lnSpc>
              <a:buFont typeface="Arial"/>
              <a:buChar char="•"/>
            </a:pPr>
            <a:r>
              <a:rPr lang="en-US" sz="2342" spc="140">
                <a:solidFill>
                  <a:srgbClr val="5E17EB"/>
                </a:solidFill>
                <a:latin typeface="Lato Bold Italics"/>
              </a:rPr>
              <a:t>Male 2 year contract</a:t>
            </a:r>
            <a:r>
              <a:rPr lang="en-US" sz="2342" spc="140">
                <a:solidFill>
                  <a:srgbClr val="000000"/>
                </a:solidFill>
                <a:latin typeface="Lato Bold"/>
              </a:rPr>
              <a:t> customers are more likely to churn as compared to Female 2 year customers.</a:t>
            </a:r>
          </a:p>
          <a:p>
            <a:pPr marL="505679" lvl="1" indent="-252839">
              <a:lnSpc>
                <a:spcPts val="2974"/>
              </a:lnSpc>
              <a:buFont typeface="Arial"/>
              <a:buChar char="•"/>
            </a:pPr>
            <a:r>
              <a:rPr lang="en-US" sz="2342" spc="140">
                <a:solidFill>
                  <a:srgbClr val="5E17EB"/>
                </a:solidFill>
                <a:latin typeface="Lato Bold"/>
              </a:rPr>
              <a:t>Electronic check mediums</a:t>
            </a:r>
            <a:r>
              <a:rPr lang="en-US" sz="2342" spc="140">
                <a:solidFill>
                  <a:srgbClr val="000000"/>
                </a:solidFill>
                <a:latin typeface="Lato Bold"/>
              </a:rPr>
              <a:t> are the highest churners.</a:t>
            </a:r>
          </a:p>
          <a:p>
            <a:pPr marL="505679" lvl="1" indent="-252839">
              <a:lnSpc>
                <a:spcPts val="2974"/>
              </a:lnSpc>
              <a:buFont typeface="Arial"/>
              <a:buChar char="•"/>
            </a:pPr>
            <a:r>
              <a:rPr lang="en-US" sz="2342" spc="140">
                <a:solidFill>
                  <a:srgbClr val="000000"/>
                </a:solidFill>
                <a:latin typeface="Lato Bold"/>
              </a:rPr>
              <a:t>Contract Type – </a:t>
            </a:r>
            <a:r>
              <a:rPr lang="en-US" sz="2342" spc="140">
                <a:solidFill>
                  <a:srgbClr val="5E17EB"/>
                </a:solidFill>
                <a:latin typeface="Lato Bold"/>
              </a:rPr>
              <a:t>Monthly customers are</a:t>
            </a:r>
            <a:r>
              <a:rPr lang="en-US" sz="2342" spc="140">
                <a:solidFill>
                  <a:srgbClr val="000000"/>
                </a:solidFill>
                <a:latin typeface="Lato Bold"/>
              </a:rPr>
              <a:t> more likely to churn because of no contract terms, as they are free-to-go customers.</a:t>
            </a:r>
          </a:p>
          <a:p>
            <a:pPr marL="505679" lvl="1" indent="-252839">
              <a:lnSpc>
                <a:spcPts val="2974"/>
              </a:lnSpc>
              <a:buFont typeface="Arial"/>
              <a:buChar char="•"/>
            </a:pPr>
            <a:r>
              <a:rPr lang="en-US" sz="2342" spc="140">
                <a:solidFill>
                  <a:srgbClr val="5E17EB"/>
                </a:solidFill>
                <a:latin typeface="Lato Bold"/>
              </a:rPr>
              <a:t>No Online security, No Tech Support</a:t>
            </a:r>
            <a:r>
              <a:rPr lang="en-US" sz="2342" spc="140">
                <a:solidFill>
                  <a:srgbClr val="000000"/>
                </a:solidFill>
                <a:latin typeface="Lato Bold"/>
              </a:rPr>
              <a:t> category are high churners.</a:t>
            </a:r>
          </a:p>
          <a:p>
            <a:pPr marL="505679" lvl="1" indent="-252839">
              <a:lnSpc>
                <a:spcPts val="2974"/>
              </a:lnSpc>
              <a:spcBef>
                <a:spcPct val="0"/>
              </a:spcBef>
              <a:buFont typeface="Arial"/>
              <a:buChar char="•"/>
            </a:pPr>
            <a:r>
              <a:rPr lang="en-US" sz="2342" spc="140">
                <a:solidFill>
                  <a:srgbClr val="5E17EB"/>
                </a:solidFill>
                <a:latin typeface="Lato Bold"/>
              </a:rPr>
              <a:t>Non-senior Citizen</a:t>
            </a:r>
            <a:r>
              <a:rPr lang="en-US" sz="2342" spc="140">
                <a:solidFill>
                  <a:srgbClr val="000000"/>
                </a:solidFill>
                <a:latin typeface="Lato Bold"/>
              </a:rPr>
              <a:t>s are high churners.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98F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39114" y="2078821"/>
            <a:ext cx="3949629" cy="3717927"/>
            <a:chOff x="0" y="0"/>
            <a:chExt cx="972713" cy="9156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72713" cy="915650"/>
            </a:xfrm>
            <a:custGeom>
              <a:avLst/>
              <a:gdLst/>
              <a:ahLst/>
              <a:cxnLst/>
              <a:rect l="l" t="t" r="r" b="b"/>
              <a:pathLst>
                <a:path w="972713" h="915650">
                  <a:moveTo>
                    <a:pt x="0" y="0"/>
                  </a:moveTo>
                  <a:lnTo>
                    <a:pt x="972713" y="0"/>
                  </a:lnTo>
                  <a:lnTo>
                    <a:pt x="972713" y="915650"/>
                  </a:lnTo>
                  <a:lnTo>
                    <a:pt x="0" y="915650"/>
                  </a:lnTo>
                  <a:close/>
                </a:path>
              </a:pathLst>
            </a:custGeom>
            <a:solidFill>
              <a:srgbClr val="EDEA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3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376010" y="5490793"/>
            <a:ext cx="3962361" cy="3767507"/>
            <a:chOff x="0" y="0"/>
            <a:chExt cx="975849" cy="92786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75849" cy="927860"/>
            </a:xfrm>
            <a:custGeom>
              <a:avLst/>
              <a:gdLst/>
              <a:ahLst/>
              <a:cxnLst/>
              <a:rect l="l" t="t" r="r" b="b"/>
              <a:pathLst>
                <a:path w="975849" h="927860">
                  <a:moveTo>
                    <a:pt x="0" y="0"/>
                  </a:moveTo>
                  <a:lnTo>
                    <a:pt x="975849" y="0"/>
                  </a:lnTo>
                  <a:lnTo>
                    <a:pt x="975849" y="927860"/>
                  </a:lnTo>
                  <a:lnTo>
                    <a:pt x="0" y="927860"/>
                  </a:lnTo>
                  <a:close/>
                </a:path>
              </a:pathLst>
            </a:custGeom>
            <a:solidFill>
              <a:srgbClr val="EDEAE5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3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308387" y="2078821"/>
            <a:ext cx="3979613" cy="3411972"/>
            <a:chOff x="0" y="0"/>
            <a:chExt cx="980098" cy="84029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80098" cy="840299"/>
            </a:xfrm>
            <a:custGeom>
              <a:avLst/>
              <a:gdLst/>
              <a:ahLst/>
              <a:cxnLst/>
              <a:rect l="l" t="t" r="r" b="b"/>
              <a:pathLst>
                <a:path w="980098" h="840299">
                  <a:moveTo>
                    <a:pt x="0" y="0"/>
                  </a:moveTo>
                  <a:lnTo>
                    <a:pt x="980098" y="0"/>
                  </a:lnTo>
                  <a:lnTo>
                    <a:pt x="980098" y="840299"/>
                  </a:lnTo>
                  <a:lnTo>
                    <a:pt x="0" y="840299"/>
                  </a:lnTo>
                  <a:close/>
                </a:path>
              </a:pathLst>
            </a:custGeom>
            <a:solidFill>
              <a:srgbClr val="546873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21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472056" y="5491482"/>
            <a:ext cx="3949629" cy="3766818"/>
            <a:chOff x="0" y="0"/>
            <a:chExt cx="972713" cy="92769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72713" cy="927691"/>
            </a:xfrm>
            <a:custGeom>
              <a:avLst/>
              <a:gdLst/>
              <a:ahLst/>
              <a:cxnLst/>
              <a:rect l="l" t="t" r="r" b="b"/>
              <a:pathLst>
                <a:path w="972713" h="927691">
                  <a:moveTo>
                    <a:pt x="0" y="0"/>
                  </a:moveTo>
                  <a:lnTo>
                    <a:pt x="972713" y="0"/>
                  </a:lnTo>
                  <a:lnTo>
                    <a:pt x="972713" y="927691"/>
                  </a:lnTo>
                  <a:lnTo>
                    <a:pt x="0" y="927691"/>
                  </a:lnTo>
                  <a:close/>
                </a:path>
              </a:pathLst>
            </a:custGeom>
            <a:solidFill>
              <a:srgbClr val="CCDAD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3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4325639" y="5490793"/>
            <a:ext cx="3962361" cy="3767507"/>
            <a:chOff x="0" y="0"/>
            <a:chExt cx="975849" cy="92786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75849" cy="927860"/>
            </a:xfrm>
            <a:custGeom>
              <a:avLst/>
              <a:gdLst/>
              <a:ahLst/>
              <a:cxnLst/>
              <a:rect l="l" t="t" r="r" b="b"/>
              <a:pathLst>
                <a:path w="975849" h="927860">
                  <a:moveTo>
                    <a:pt x="0" y="0"/>
                  </a:moveTo>
                  <a:lnTo>
                    <a:pt x="975849" y="0"/>
                  </a:lnTo>
                  <a:lnTo>
                    <a:pt x="975849" y="927860"/>
                  </a:lnTo>
                  <a:lnTo>
                    <a:pt x="0" y="927860"/>
                  </a:lnTo>
                  <a:close/>
                </a:path>
              </a:pathLst>
            </a:custGeom>
            <a:solidFill>
              <a:srgbClr val="CCDADD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21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182784" y="7032073"/>
            <a:ext cx="487754" cy="495826"/>
            <a:chOff x="0" y="0"/>
            <a:chExt cx="540154" cy="549093"/>
          </a:xfrm>
        </p:grpSpPr>
        <p:sp>
          <p:nvSpPr>
            <p:cNvPr id="18" name="Freeform 18"/>
            <p:cNvSpPr/>
            <p:nvPr/>
          </p:nvSpPr>
          <p:spPr>
            <a:xfrm>
              <a:off x="127733" y="0"/>
              <a:ext cx="284689" cy="549093"/>
            </a:xfrm>
            <a:custGeom>
              <a:avLst/>
              <a:gdLst/>
              <a:ahLst/>
              <a:cxnLst/>
              <a:rect l="l" t="t" r="r" b="b"/>
              <a:pathLst>
                <a:path w="284689" h="549093">
                  <a:moveTo>
                    <a:pt x="142344" y="0"/>
                  </a:moveTo>
                  <a:lnTo>
                    <a:pt x="142344" y="0"/>
                  </a:lnTo>
                  <a:cubicBezTo>
                    <a:pt x="284688" y="155355"/>
                    <a:pt x="284688" y="393737"/>
                    <a:pt x="142344" y="549093"/>
                  </a:cubicBezTo>
                  <a:cubicBezTo>
                    <a:pt x="0" y="393737"/>
                    <a:pt x="0" y="155355"/>
                    <a:pt x="142344" y="0"/>
                  </a:cubicBezTo>
                  <a:close/>
                </a:path>
              </a:pathLst>
            </a:custGeom>
            <a:solidFill>
              <a:srgbClr val="91A8B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052057" y="7032073"/>
            <a:ext cx="487754" cy="495826"/>
            <a:chOff x="0" y="0"/>
            <a:chExt cx="540154" cy="549093"/>
          </a:xfrm>
        </p:grpSpPr>
        <p:sp>
          <p:nvSpPr>
            <p:cNvPr id="21" name="Freeform 21"/>
            <p:cNvSpPr/>
            <p:nvPr/>
          </p:nvSpPr>
          <p:spPr>
            <a:xfrm>
              <a:off x="127733" y="0"/>
              <a:ext cx="284689" cy="549093"/>
            </a:xfrm>
            <a:custGeom>
              <a:avLst/>
              <a:gdLst/>
              <a:ahLst/>
              <a:cxnLst/>
              <a:rect l="l" t="t" r="r" b="b"/>
              <a:pathLst>
                <a:path w="284689" h="549093">
                  <a:moveTo>
                    <a:pt x="142344" y="0"/>
                  </a:moveTo>
                  <a:lnTo>
                    <a:pt x="142344" y="0"/>
                  </a:lnTo>
                  <a:cubicBezTo>
                    <a:pt x="284688" y="155355"/>
                    <a:pt x="284688" y="393737"/>
                    <a:pt x="142344" y="549093"/>
                  </a:cubicBezTo>
                  <a:cubicBezTo>
                    <a:pt x="0" y="393737"/>
                    <a:pt x="0" y="155355"/>
                    <a:pt x="142344" y="0"/>
                  </a:cubicBezTo>
                  <a:close/>
                </a:path>
              </a:pathLst>
            </a:custGeom>
            <a:solidFill>
              <a:srgbClr val="91A8B4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6069309" y="3421144"/>
            <a:ext cx="487754" cy="495826"/>
            <a:chOff x="0" y="0"/>
            <a:chExt cx="540154" cy="549093"/>
          </a:xfrm>
        </p:grpSpPr>
        <p:sp>
          <p:nvSpPr>
            <p:cNvPr id="24" name="Freeform 24"/>
            <p:cNvSpPr/>
            <p:nvPr/>
          </p:nvSpPr>
          <p:spPr>
            <a:xfrm>
              <a:off x="127733" y="0"/>
              <a:ext cx="284689" cy="549093"/>
            </a:xfrm>
            <a:custGeom>
              <a:avLst/>
              <a:gdLst/>
              <a:ahLst/>
              <a:cxnLst/>
              <a:rect l="l" t="t" r="r" b="b"/>
              <a:pathLst>
                <a:path w="284689" h="549093">
                  <a:moveTo>
                    <a:pt x="142344" y="0"/>
                  </a:moveTo>
                  <a:lnTo>
                    <a:pt x="142344" y="0"/>
                  </a:lnTo>
                  <a:cubicBezTo>
                    <a:pt x="284688" y="155355"/>
                    <a:pt x="284688" y="393737"/>
                    <a:pt x="142344" y="549093"/>
                  </a:cubicBezTo>
                  <a:cubicBezTo>
                    <a:pt x="0" y="393737"/>
                    <a:pt x="0" y="155355"/>
                    <a:pt x="142344" y="0"/>
                  </a:cubicBezTo>
                  <a:close/>
                </a:path>
              </a:pathLst>
            </a:custGeom>
            <a:solidFill>
              <a:srgbClr val="EDEAE5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106948" y="3419443"/>
            <a:ext cx="487754" cy="495826"/>
            <a:chOff x="0" y="0"/>
            <a:chExt cx="540154" cy="549093"/>
          </a:xfrm>
        </p:grpSpPr>
        <p:sp>
          <p:nvSpPr>
            <p:cNvPr id="27" name="Freeform 27"/>
            <p:cNvSpPr/>
            <p:nvPr/>
          </p:nvSpPr>
          <p:spPr>
            <a:xfrm>
              <a:off x="127733" y="0"/>
              <a:ext cx="284689" cy="549093"/>
            </a:xfrm>
            <a:custGeom>
              <a:avLst/>
              <a:gdLst/>
              <a:ahLst/>
              <a:cxnLst/>
              <a:rect l="l" t="t" r="r" b="b"/>
              <a:pathLst>
                <a:path w="284689" h="549093">
                  <a:moveTo>
                    <a:pt x="142344" y="0"/>
                  </a:moveTo>
                  <a:lnTo>
                    <a:pt x="142344" y="0"/>
                  </a:lnTo>
                  <a:cubicBezTo>
                    <a:pt x="284688" y="155355"/>
                    <a:pt x="284688" y="393737"/>
                    <a:pt x="142344" y="549093"/>
                  </a:cubicBezTo>
                  <a:cubicBezTo>
                    <a:pt x="0" y="393737"/>
                    <a:pt x="0" y="155355"/>
                    <a:pt x="142344" y="0"/>
                  </a:cubicBezTo>
                  <a:close/>
                </a:path>
              </a:pathLst>
            </a:custGeom>
            <a:solidFill>
              <a:srgbClr val="91A8B4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8145996" y="3419443"/>
            <a:ext cx="487754" cy="495826"/>
            <a:chOff x="0" y="0"/>
            <a:chExt cx="540154" cy="549093"/>
          </a:xfrm>
        </p:grpSpPr>
        <p:sp>
          <p:nvSpPr>
            <p:cNvPr id="30" name="Freeform 30"/>
            <p:cNvSpPr/>
            <p:nvPr/>
          </p:nvSpPr>
          <p:spPr>
            <a:xfrm>
              <a:off x="127733" y="0"/>
              <a:ext cx="284689" cy="549093"/>
            </a:xfrm>
            <a:custGeom>
              <a:avLst/>
              <a:gdLst/>
              <a:ahLst/>
              <a:cxnLst/>
              <a:rect l="l" t="t" r="r" b="b"/>
              <a:pathLst>
                <a:path w="284689" h="549093">
                  <a:moveTo>
                    <a:pt x="142344" y="0"/>
                  </a:moveTo>
                  <a:lnTo>
                    <a:pt x="142344" y="0"/>
                  </a:lnTo>
                  <a:cubicBezTo>
                    <a:pt x="284688" y="155355"/>
                    <a:pt x="284688" y="393737"/>
                    <a:pt x="142344" y="549093"/>
                  </a:cubicBezTo>
                  <a:cubicBezTo>
                    <a:pt x="0" y="393737"/>
                    <a:pt x="0" y="155355"/>
                    <a:pt x="142344" y="0"/>
                  </a:cubicBezTo>
                  <a:close/>
                </a:path>
              </a:pathLst>
            </a:custGeom>
            <a:solidFill>
              <a:srgbClr val="798F9B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2113314" y="7032073"/>
            <a:ext cx="487754" cy="495826"/>
            <a:chOff x="0" y="0"/>
            <a:chExt cx="540154" cy="549093"/>
          </a:xfrm>
        </p:grpSpPr>
        <p:sp>
          <p:nvSpPr>
            <p:cNvPr id="33" name="Freeform 33"/>
            <p:cNvSpPr/>
            <p:nvPr/>
          </p:nvSpPr>
          <p:spPr>
            <a:xfrm>
              <a:off x="127733" y="0"/>
              <a:ext cx="284689" cy="549093"/>
            </a:xfrm>
            <a:custGeom>
              <a:avLst/>
              <a:gdLst/>
              <a:ahLst/>
              <a:cxnLst/>
              <a:rect l="l" t="t" r="r" b="b"/>
              <a:pathLst>
                <a:path w="284689" h="549093">
                  <a:moveTo>
                    <a:pt x="142344" y="0"/>
                  </a:moveTo>
                  <a:lnTo>
                    <a:pt x="142344" y="0"/>
                  </a:lnTo>
                  <a:cubicBezTo>
                    <a:pt x="284688" y="155355"/>
                    <a:pt x="284688" y="393737"/>
                    <a:pt x="142344" y="549093"/>
                  </a:cubicBezTo>
                  <a:cubicBezTo>
                    <a:pt x="0" y="393737"/>
                    <a:pt x="0" y="155355"/>
                    <a:pt x="142344" y="0"/>
                  </a:cubicBezTo>
                  <a:close/>
                </a:path>
              </a:pathLst>
            </a:custGeom>
            <a:solidFill>
              <a:srgbClr val="546873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649800" y="4306226"/>
            <a:ext cx="4884439" cy="1526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159"/>
              </a:lnSpc>
              <a:spcBef>
                <a:spcPct val="0"/>
              </a:spcBef>
            </a:pPr>
            <a:r>
              <a:rPr lang="en-US" sz="4399">
                <a:solidFill>
                  <a:srgbClr val="EDEAE5"/>
                </a:solidFill>
                <a:latin typeface="Garet ExtraBold"/>
              </a:rPr>
              <a:t>STRATEGIES TO REDUCE CHURN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871326" y="7786766"/>
            <a:ext cx="3037094" cy="117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137">
                <a:solidFill>
                  <a:srgbClr val="000000"/>
                </a:solidFill>
                <a:latin typeface="Nunito"/>
              </a:rPr>
              <a:t>Analyze churn when it happens.</a:t>
            </a:r>
          </a:p>
          <a:p>
            <a:pPr marL="0" lvl="0" indent="0" algn="ctr">
              <a:lnSpc>
                <a:spcPts val="3219"/>
              </a:lnSpc>
              <a:spcBef>
                <a:spcPct val="0"/>
              </a:spcBef>
            </a:pPr>
            <a:endParaRPr lang="en-US" sz="2299" spc="137">
              <a:solidFill>
                <a:srgbClr val="000000"/>
              </a:solidFill>
              <a:latin typeface="Nunito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10814960" y="4173511"/>
            <a:ext cx="3071730" cy="379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19"/>
              </a:lnSpc>
              <a:spcBef>
                <a:spcPct val="0"/>
              </a:spcBef>
            </a:pPr>
            <a:r>
              <a:rPr lang="en-US" sz="2299" u="none" spc="137">
                <a:solidFill>
                  <a:srgbClr val="798F9B"/>
                </a:solidFill>
                <a:latin typeface="Nunito Bold"/>
              </a:rPr>
              <a:t>Company B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814960" y="7786766"/>
            <a:ext cx="3071730" cy="117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137">
                <a:solidFill>
                  <a:srgbClr val="546873"/>
                </a:solidFill>
                <a:latin typeface="Nunito"/>
              </a:rPr>
              <a:t>Provide excellent customer service.</a:t>
            </a:r>
          </a:p>
          <a:p>
            <a:pPr marL="0" lvl="0" indent="0" algn="ctr">
              <a:lnSpc>
                <a:spcPts val="3219"/>
              </a:lnSpc>
              <a:spcBef>
                <a:spcPct val="0"/>
              </a:spcBef>
            </a:pPr>
            <a:endParaRPr lang="en-US" sz="2299" spc="137">
              <a:solidFill>
                <a:srgbClr val="546873"/>
              </a:solidFill>
              <a:latin typeface="Nunito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14656094" y="4174144"/>
            <a:ext cx="3314184" cy="1179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137">
                <a:solidFill>
                  <a:srgbClr val="000000"/>
                </a:solidFill>
                <a:latin typeface="Nunito"/>
              </a:rPr>
              <a:t>Ask for feedback often.</a:t>
            </a:r>
          </a:p>
          <a:p>
            <a:pPr marL="0" lvl="0" indent="0" algn="ctr">
              <a:lnSpc>
                <a:spcPts val="3219"/>
              </a:lnSpc>
              <a:spcBef>
                <a:spcPct val="0"/>
              </a:spcBef>
            </a:pPr>
            <a:endParaRPr lang="en-US" sz="2299" spc="137">
              <a:solidFill>
                <a:srgbClr val="000000"/>
              </a:solidFill>
              <a:latin typeface="Nunito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14656094" y="7586741"/>
            <a:ext cx="3348688" cy="157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137">
                <a:solidFill>
                  <a:srgbClr val="000000"/>
                </a:solidFill>
                <a:latin typeface="Nunito"/>
              </a:rPr>
              <a:t>Create a community around your customer</a:t>
            </a:r>
            <a:r>
              <a:rPr lang="en-US" sz="2299" spc="137">
                <a:solidFill>
                  <a:srgbClr val="798F9B"/>
                </a:solidFill>
                <a:latin typeface="Nunito"/>
              </a:rPr>
              <a:t>s.</a:t>
            </a:r>
          </a:p>
          <a:p>
            <a:pPr marL="0" lvl="0" indent="0" algn="ctr">
              <a:lnSpc>
                <a:spcPts val="3219"/>
              </a:lnSpc>
              <a:spcBef>
                <a:spcPct val="0"/>
              </a:spcBef>
            </a:pPr>
            <a:endParaRPr lang="en-US" sz="2299" spc="137">
              <a:solidFill>
                <a:srgbClr val="798F9B"/>
              </a:solidFill>
              <a:latin typeface="Nunito"/>
            </a:endParaRPr>
          </a:p>
        </p:txBody>
      </p:sp>
      <p:sp>
        <p:nvSpPr>
          <p:cNvPr id="41" name="AutoShape 41"/>
          <p:cNvSpPr/>
          <p:nvPr/>
        </p:nvSpPr>
        <p:spPr>
          <a:xfrm rot="-10800000">
            <a:off x="0" y="465150"/>
            <a:ext cx="18288000" cy="0"/>
          </a:xfrm>
          <a:prstGeom prst="line">
            <a:avLst/>
          </a:prstGeom>
          <a:ln w="47625" cap="flat">
            <a:solidFill>
              <a:srgbClr val="91A8B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2" name="TextBox 42"/>
          <p:cNvSpPr txBox="1"/>
          <p:nvPr/>
        </p:nvSpPr>
        <p:spPr>
          <a:xfrm>
            <a:off x="6472056" y="4202719"/>
            <a:ext cx="3917598" cy="305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4"/>
              </a:lnSpc>
              <a:spcBef>
                <a:spcPct val="0"/>
              </a:spcBef>
            </a:pPr>
            <a:r>
              <a:rPr lang="en-US" sz="1995" spc="119">
                <a:solidFill>
                  <a:srgbClr val="000000"/>
                </a:solidFill>
                <a:latin typeface="Nunito"/>
              </a:rPr>
              <a:t>Lean into your best customers.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1323105" y="4247804"/>
            <a:ext cx="2101155" cy="306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39"/>
              </a:lnSpc>
              <a:spcBef>
                <a:spcPct val="0"/>
              </a:spcBef>
            </a:pPr>
            <a:r>
              <a:rPr lang="en-US" sz="1999" spc="119">
                <a:solidFill>
                  <a:srgbClr val="000000"/>
                </a:solidFill>
                <a:latin typeface="Nunito"/>
              </a:rPr>
              <a:t>Offer incentives.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DA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2158733" y="1687605"/>
            <a:ext cx="10815124" cy="6911790"/>
            <a:chOff x="0" y="0"/>
            <a:chExt cx="2848428" cy="18203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48428" cy="1820389"/>
            </a:xfrm>
            <a:custGeom>
              <a:avLst/>
              <a:gdLst/>
              <a:ahLst/>
              <a:cxnLst/>
              <a:rect l="l" t="t" r="r" b="b"/>
              <a:pathLst>
                <a:path w="2848428" h="1820389">
                  <a:moveTo>
                    <a:pt x="0" y="0"/>
                  </a:moveTo>
                  <a:lnTo>
                    <a:pt x="2848428" y="0"/>
                  </a:lnTo>
                  <a:lnTo>
                    <a:pt x="2848428" y="1820389"/>
                  </a:lnTo>
                  <a:lnTo>
                    <a:pt x="0" y="1820389"/>
                  </a:lnTo>
                  <a:close/>
                </a:path>
              </a:pathLst>
            </a:custGeom>
            <a:solidFill>
              <a:srgbClr val="546873">
                <a:alpha val="83922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6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197339" y="8148828"/>
            <a:ext cx="5090661" cy="2138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28"/>
              </a:lnSpc>
            </a:pPr>
            <a:r>
              <a:rPr lang="en-US" sz="2699">
                <a:solidFill>
                  <a:srgbClr val="3B4A52"/>
                </a:solidFill>
                <a:latin typeface="Garet ExtraBold"/>
              </a:rPr>
              <a:t>BY :</a:t>
            </a:r>
          </a:p>
          <a:p>
            <a:pPr>
              <a:lnSpc>
                <a:spcPts val="3428"/>
              </a:lnSpc>
            </a:pPr>
            <a:r>
              <a:rPr lang="en-US" sz="2699">
                <a:solidFill>
                  <a:srgbClr val="3B4A52"/>
                </a:solidFill>
                <a:latin typeface="Garet ExtraBold"/>
              </a:rPr>
              <a:t>JAY AJMERA (J004)</a:t>
            </a:r>
          </a:p>
          <a:p>
            <a:pPr>
              <a:lnSpc>
                <a:spcPts val="3428"/>
              </a:lnSpc>
            </a:pPr>
            <a:r>
              <a:rPr lang="en-US" sz="2699">
                <a:solidFill>
                  <a:srgbClr val="3B4A52"/>
                </a:solidFill>
                <a:latin typeface="Garet ExtraBold"/>
              </a:rPr>
              <a:t>ATHARVA RODE (J056)</a:t>
            </a:r>
          </a:p>
          <a:p>
            <a:pPr>
              <a:lnSpc>
                <a:spcPts val="3428"/>
              </a:lnSpc>
            </a:pPr>
            <a:r>
              <a:rPr lang="en-US" sz="2699">
                <a:solidFill>
                  <a:srgbClr val="3B4A52"/>
                </a:solidFill>
                <a:latin typeface="Garet ExtraBold"/>
              </a:rPr>
              <a:t>KALLIND SONI (J065)</a:t>
            </a:r>
          </a:p>
          <a:p>
            <a:pPr>
              <a:lnSpc>
                <a:spcPts val="3428"/>
              </a:lnSpc>
            </a:pPr>
            <a:endParaRPr lang="en-US" sz="2699">
              <a:solidFill>
                <a:srgbClr val="3B4A52"/>
              </a:solidFill>
              <a:latin typeface="Garet Extra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338340" y="3436737"/>
            <a:ext cx="10155731" cy="1957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028"/>
              </a:lnSpc>
              <a:spcBef>
                <a:spcPct val="0"/>
              </a:spcBef>
            </a:pPr>
            <a:r>
              <a:rPr lang="en-US" sz="12621" spc="757">
                <a:solidFill>
                  <a:srgbClr val="3B4A52"/>
                </a:solidFill>
                <a:latin typeface="Nunito"/>
              </a:rPr>
              <a:t>THANK YOU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-15442" y="0"/>
            <a:ext cx="6720165" cy="10937094"/>
            <a:chOff x="0" y="0"/>
            <a:chExt cx="8960220" cy="14582792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 l="52973" r="22653"/>
            <a:stretch>
              <a:fillRect/>
            </a:stretch>
          </p:blipFill>
          <p:spPr>
            <a:xfrm>
              <a:off x="0" y="0"/>
              <a:ext cx="8960220" cy="1458279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webextensions/webextension1.xml><?xml version="1.0" encoding="utf-8"?>
<we:webextension xmlns:we="http://schemas.microsoft.com/office/webextensions/webextension/2010/11" id="{424B708A-2A97-4DC3-B051-B23D14B6FAA2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1b227bOBD9lYVeugu4hUhKotiHBVpvCxTbFkFTdLEojGJIjmy1smRQcjZpkH/vULKTOE2cBNgkcqoAufDi4ZkLz/CW48Dm9aKAo/cwx+B58LKqvs3BffuNBaOg3KwTWqUKdBJHVqaYaB2hol7Vosmrsg6eHwcNuCk2n/J6CYUXSJWfJ6MAimIPpr6UQVHjKFigq6sSivw7dp2pqXFLPBkFeLgoKgde5H4DDXqxB9SdygSFPRM0IpgmP8B9NE1X+wEXlWtWZW6MyriJUEYYKmkZSq9L3bW2MK/v7wdtgY2rsoG8JAC+TqfGYBJZxo2MQ64gyYSvr/NyWqxUOfvsx6OFN189A/pNdtJfaUQv5+SEFFVgeWQYM5nmqVaCx0JdK6vBw0ZXhz9LI6dIhWGiAZhB+jvGVlqWF80a/NGrw4Ujj5CfOmkv7AGUBm3Qmt1h3Vn5OHgxnTqcQrMqvtpoHFfFcn5J/X61dAY/YNY2lU3eHNEYH7Ew1dPxsm6qObqn49nSlYFHvOcqCoO2zxRLi66tfb0sV16NfXFW/Td2SGFgg+fhyegU+ZiqppXLDdnoIvg7xbcJaEI1W/1lWizjGbhm02dUcCTz5VHrj79ytw5mProAuye+OJms5x11/npuMq1c0Slyh3gm3axhWWgyAzwDHUWIaZjKa+O8J9HyUOHrOcyR77ZC6gsXnFVupYJHOPOu0LwnEy8yoZAmhYwJFQJHlmSsZxPvI5ZLh190TvbZhVC/iPdXC/it+j9U2G+CmrSOyKezgr6bdnmGxdp+NL6FBt7BwjdcJvzZeWm+f21ooDe2s+d8AS6v19Zdl/7OS+/wUfAWs+Z+DP9hrdzbnOZyF1ufoFj6sHryZxw+oV7eI9R1jg14pUkbArYsm/dV+X5ZFL9fp/4fwcS7tKOLM0Xenco7PjcZ6/tx7igwYGZoW13fNDjvxs0teqE5PgafjYIDX7sK0pBaqfGU1eMwkchCFYcpGN5yu76a1Vf7wddtY5bEjDZNTINKaD2mRCYkEc+lzN+JayGut3JEPq9dNW/lrvaenre222QUdGQXer3+maHDVaCUNl+z1psLZr9FLHWFFskVuZmGbY3shX6+3Pb/Yu1tP5msZsydr+5OK88nDDasNm8N9lfLv1cr/1DJ9xyijp/89o4ZKTk3kdUMMyuwZ6vOfSzzyo2Jf77jz/Owj0H/M+JfLfKvscBDhf9FWKscnRkd61TbKBJJmMUG8aY52iaJBSssiyMDSjCmUz7k6D7m6L5ww3AU2x+W6vlRLGgTc1r/K8uNijX9NOkNeUmBAEroKgxZavydBc/igZcGXrqHY2Fwdkem/5Xnwe19n1VChIBxaqSwIrU269vCeNgI7kqi2YGNoAzDyIIyPGYizVCDNOaGyWY4qOp9stnwV6K15hAlkKaSnM6Z4WLwV6/81TPyvtVF2kPtXLbfTj7CrLIb13t+I2NsqGOrreW0K0lSKUxyw9xiZJrwTLNUWY06igHMkFt6yVU9OaYYbmWGN0A7+wYIQHOliO2EhERIm2kV33QRjiYKo0xpK42UmFpIYSDKgSiH27PdI6mduj1Thjb/NuLaMi64CtPUbjk46FmsDaeem6eelkeJFChZFKZCcymUvf7195XOfIdQLx3+n+j3aEuAZfPFXEqzd+ype9CnnVS+zxnAgD48bQetlk29AIN7UHaZdtEJah/Stc/7gJYTdvV3m+AvSYntvwitHxzS1w8uhRSZojQAAA==&quot;"/>
    <we:property name="creatorSessionId" value="&quot;71dc2c10-f7c5-4087-bb3a-d091e7445206&quot;"/>
    <we:property name="creatorTenantId" value="&quot;d1f14348-f1b5-4a09-ac99-7ebf213cbc81&quot;"/>
    <we:property name="creatorUserId" value="&quot;100320017B951376&quot;"/>
    <we:property name="datasetId" value="&quot;a8eb1d8d-51db-43ee-8475-f7995c918ada&quot;"/>
    <we:property name="embedUrl" value="&quot;/reportEmbed?reportId=98b8e0a4-9e72-40c2-8b41-9c852b8a396a&amp;config=eyJjbHVzdGVyVXJsIjoiaHR0cHM6Ly9XQUJJLVNPVVRILUVBU1QtQVNJQS1yZWRpcmVjdC5hbmFseXNpcy53aW5kb3dzLm5ldCIsImVtYmVkRmVhdHVyZXMiOnsibW9kZXJuRW1iZWQiOnRydWUsInVzYWdlTWV0cmljc1ZOZXh0Ijp0cnVlfX0%3D&amp;disableSensitivityBanner=true&quot;"/>
    <we:property name="initialStateBookmark" value="&quot;H4sIAAAAAAAAA+1b3U/jOBD/V0552ZfuKbaTOOaN7YF02mMXAeJ0OiE0ticluyGpnJSDRfzvO3HK8tmWlQ5Il7y09dgZ/zzfttPLwOb1tICLT3CKwUbwoaq+noL7+hsLRkE5p33+/HFnc+/j8afNnS0iV9Mmr8o62LgMGnATbA7zegZFy4GI/x6NAiiKXZi0rQyKGkfBFF1dlVDk37AbTF2Nm+HVKMDzaVE5aFnuN9Bgy/aMhlOb5ma/C5oRTJOf4T6apqPu4bRyzbzNjVEZNxHKCEMlLUPZgq+7Xg9z9fh2Ug9sXJUN5CUBaGk6NQaTyDJuZBxyBUkmWnqdl5NivpSbZw8upq286hOgb5KT/kIztnyurmihCiyPDGMm0zzVSvBYqJW8GjxvdHX+kFsSR1JhmGgAZpB+x+i5ZXnRXIO/2DqfOtII6anjtmnPoDRoAy92h3Un5ctgczJxOIFm3ty60zmuitnpI/T9auYM7mHmu8omby5ojgMsTPV+PKub6hTd+/HJzJVBi3jXVWQGfswES4vOU7dn5Vyrcds8qf4bOyQzsMFGeDX6gXxMpEnlckMyug/+WfHdBXRElKX6Mh7L+ARcc1dn1HDE88OF18cfubs2Zj66B7snurg6uvY7GvzlljPNVdEt5BnxHHVew7LQZAZ4BjqKENMwlSvtvCfW8lrm28YwR7pbCqkvseCGuDQU/IKet2DlPXG8yIRCmhQyJlQIHFmSsZ453gGWM4fHOif5rIOp38f71gx+6fpfy+zvgupsPw4TiSxUcZiC4d4D9GLbn5fJ274zS2JGpSXToBLKWkpkQpJ6HvWPjl3L7fC64CUVbbvq1POdl+StdpevaBR0JhG2Mvz7BB3OZVXa/Fq3f94TWv10cXYNj2RBBKNpD6GY+fKfuP6V07I6i/VkGvnuH6zftSNbAR9dvUAO/EG87VZsyMk/DfatRanFi3+tEHULURef2iKYGSk5bWOtZphZgT3LzftY5pUbU/z5hg/9sI9G/xDxW7P8FRJ4LfO/D2ueozOjY51qG0UiCbPYID41R9sksWCFZXFkQAnGdMqHHN3HHN2X2DAcWPUnSvX8wAq0iTnV/8pyo2JNnyZ9YlxSIIASugpDlpr2ZJdn8RCXhrj0Aodn4OyauP/CUzN/K2KVECFgnBoprEitzfpWGA8bwXVJNGuwEZRhGFlQhsdMpBlqkMY8MdkMB1W9TzZ39JVorTlECaSpJKVzZrgY9NUrffUseP/UdcNr7VyW3+H8glllbS5BwNhQx1Zby2lXkqRSmOSJucXINOGZZqmyGnUUA5ght/QyVvXkmGK4lRnelFjbNyUANFeKop2QkAhpM63ipxbhaKIwypS20kiJqYUUhkA5BMrh9mz9gtRa3Z4pQ5t/G3FtGRdchWlqlxwc9MzWhlPPu6eelkeJFChZFKZCcymUXf2O7EJl7iDUM4f/J/pd2hJg2RybR8PsM2vqBdbjnaodcwMwoIcnftJq1tRTMLgLZZdppx2jHP04Ej5QOWHnv32CfyQl+j9SBH4SkkyuC1zxQPv3isDD8uC+AzF8oZ/pMQAA&quot;"/>
    <we:property name="isFiltersActionButtonVisible" value="true"/>
    <we:property name="pageDisplayName" value="&quot;Final &quot;"/>
    <we:property name="reportEmbeddedTime" value="&quot;2023-04-09T18:41:19.483Z&quot;"/>
    <we:property name="reportName" value="&quot;Telco SSDI&quot;"/>
    <we:property name="reportState" value="&quot;CONNECTED&quot;"/>
    <we:property name="reportUrl" value="&quot;/groups/me/reports/98b8e0a4-9e72-40c2-8b41-9c852b8a396a?ctid=d1f14348-f1b5-4a09-ac99-7ebf213cbc81&amp;pbi_source=linkShar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228</Words>
  <Application>Microsoft Office PowerPoint</Application>
  <PresentationFormat>Custom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Nunito Bold</vt:lpstr>
      <vt:lpstr>Calibri</vt:lpstr>
      <vt:lpstr>Lato Bold Italics</vt:lpstr>
      <vt:lpstr>Garet ExtraBold</vt:lpstr>
      <vt:lpstr>Nunito</vt:lpstr>
      <vt:lpstr>Arial</vt:lpstr>
      <vt:lpstr>Lato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Doodle Company profile Presentation</dc:title>
  <cp:lastModifiedBy>Atharva Rode</cp:lastModifiedBy>
  <cp:revision>4</cp:revision>
  <dcterms:created xsi:type="dcterms:W3CDTF">2006-08-16T00:00:00Z</dcterms:created>
  <dcterms:modified xsi:type="dcterms:W3CDTF">2023-04-09T20:20:08Z</dcterms:modified>
  <dc:identifier>DAFfmKDCpkE</dc:identifier>
</cp:coreProperties>
</file>

<file path=docProps/thumbnail.jpeg>
</file>